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27" r:id="rId3"/>
    <p:sldId id="276" r:id="rId4"/>
    <p:sldId id="275" r:id="rId5"/>
    <p:sldId id="289" r:id="rId6"/>
    <p:sldId id="304" r:id="rId7"/>
    <p:sldId id="257" r:id="rId8"/>
    <p:sldId id="258" r:id="rId9"/>
    <p:sldId id="259" r:id="rId10"/>
    <p:sldId id="260" r:id="rId11"/>
    <p:sldId id="261" r:id="rId12"/>
    <p:sldId id="262" r:id="rId13"/>
    <p:sldId id="291" r:id="rId14"/>
    <p:sldId id="292" r:id="rId15"/>
    <p:sldId id="321" r:id="rId16"/>
    <p:sldId id="264" r:id="rId17"/>
    <p:sldId id="271" r:id="rId18"/>
    <p:sldId id="320" r:id="rId19"/>
    <p:sldId id="290" r:id="rId20"/>
    <p:sldId id="338" r:id="rId21"/>
    <p:sldId id="2125" r:id="rId22"/>
    <p:sldId id="2127" r:id="rId23"/>
    <p:sldId id="2126" r:id="rId24"/>
    <p:sldId id="2143" r:id="rId25"/>
    <p:sldId id="2144" r:id="rId26"/>
    <p:sldId id="2145" r:id="rId2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22"/>
    <p:restoredTop sz="86384"/>
  </p:normalViewPr>
  <p:slideViewPr>
    <p:cSldViewPr snapToGrid="0" snapToObjects="1">
      <p:cViewPr varScale="1">
        <p:scale>
          <a:sx n="98" d="100"/>
          <a:sy n="98" d="100"/>
        </p:scale>
        <p:origin x="43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353019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0642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410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68E3340-5165-9249-B745-2B3BD670A0FF}" type="slidenum">
              <a:rPr lang="it-IT" altLang="it-IT"/>
              <a:pPr>
                <a:spcBef>
                  <a:spcPct val="0"/>
                </a:spcBef>
              </a:pPr>
              <a:t>3</a:t>
            </a:fld>
            <a:endParaRPr lang="it-IT" altLang="it-IT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7375" y="796925"/>
            <a:ext cx="5680075" cy="3195638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35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pt-P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173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ED2A380-D79D-8A44-AA2D-62C87CDFB92E}" type="slidenum">
              <a:rPr lang="en-US" altLang="it-IT"/>
              <a:pPr>
                <a:spcBef>
                  <a:spcPct val="0"/>
                </a:spcBef>
              </a:pPr>
              <a:t>4</a:t>
            </a:fld>
            <a:endParaRPr lang="en-US" altLang="it-IT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it-IT">
                <a:latin typeface="Times New Roman" charset="0"/>
                <a:ea typeface="ＭＳ Ｐゴシック" charset="-128"/>
              </a:rPr>
              <a:t>Predicted percentage of maximal weight lost after RYGB that was regained in 5 years after the procedure at different GJ stoma diameters based on the linear regression model.</a:t>
            </a:r>
          </a:p>
        </p:txBody>
      </p:sp>
    </p:spTree>
    <p:extLst>
      <p:ext uri="{BB962C8B-B14F-4D97-AF65-F5344CB8AC3E}">
        <p14:creationId xmlns:p14="http://schemas.microsoft.com/office/powerpoint/2010/main" val="1775095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1199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125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037052" y="6400415"/>
            <a:ext cx="316749" cy="27699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61482-E8C2-2440-A593-86E14246A1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895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Titolo Testo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03196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037052" y="6400415"/>
            <a:ext cx="316749" cy="27699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4384E-99E3-A747-B91A-6B57F9C799A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765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089823" y="6404294"/>
            <a:ext cx="263978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hyperlink" Target="http://www.cghjournal.org/misc/terms" TargetMode="External"/><Relationship Id="rId4" Type="http://schemas.openxmlformats.org/officeDocument/2006/relationships/hyperlink" Target="http://www.cghjournal.org/article/S1542-3565(10)01110-9/abstrac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1.jpeg" descr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49492"/>
            <a:ext cx="4497367" cy="1514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age1.png" descr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409" y="3563760"/>
            <a:ext cx="4846966" cy="2254064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281625" y="4223022"/>
            <a:ext cx="8307689" cy="2800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800">
                <a:solidFill>
                  <a:srgbClr val="5597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3200" dirty="0" err="1">
                <a:solidFill>
                  <a:srgbClr val="FF0000"/>
                </a:solidFill>
              </a:rPr>
              <a:t>Banded</a:t>
            </a:r>
            <a:r>
              <a:rPr lang="it-IT" sz="3200" dirty="0">
                <a:solidFill>
                  <a:srgbClr val="FF0000"/>
                </a:solidFill>
              </a:rPr>
              <a:t> Sleeve</a:t>
            </a:r>
          </a:p>
          <a:p>
            <a:pPr>
              <a:defRPr sz="2800">
                <a:solidFill>
                  <a:srgbClr val="5597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400" dirty="0"/>
          </a:p>
          <a:p>
            <a:pPr>
              <a:defRPr sz="2800">
                <a:solidFill>
                  <a:srgbClr val="5597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400" dirty="0"/>
              <a:t>Paolo Gentileschi</a:t>
            </a:r>
            <a:r>
              <a:rPr lang="it-IT" sz="2400" dirty="0"/>
              <a:t>, </a:t>
            </a:r>
            <a:r>
              <a:rPr lang="it-IT" sz="2400" dirty="0" err="1"/>
              <a:t>University</a:t>
            </a:r>
            <a:r>
              <a:rPr lang="it-IT" sz="2400" dirty="0"/>
              <a:t> of Rome Tor Vergata</a:t>
            </a:r>
            <a:r>
              <a:rPr sz="2400" dirty="0"/>
              <a:t> </a:t>
            </a:r>
          </a:p>
          <a:p>
            <a:pPr>
              <a:defRPr sz="2800">
                <a:solidFill>
                  <a:srgbClr val="5597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400" dirty="0"/>
              <a:t>Bariatric and Metabolic Surgery Unit, Chief</a:t>
            </a:r>
          </a:p>
          <a:p>
            <a:pPr>
              <a:defRPr sz="2800">
                <a:solidFill>
                  <a:srgbClr val="5597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400" dirty="0"/>
              <a:t>Maria Cecilia Hospital – Cotignola (RA)</a:t>
            </a:r>
          </a:p>
          <a:p>
            <a:pPr>
              <a:defRPr sz="2800">
                <a:solidFill>
                  <a:srgbClr val="5597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400" dirty="0"/>
              <a:t>San Carlo </a:t>
            </a:r>
            <a:r>
              <a:rPr lang="it-IT" sz="2400" dirty="0"/>
              <a:t>of </a:t>
            </a:r>
            <a:r>
              <a:rPr sz="2400" dirty="0"/>
              <a:t> Nancy Hospital – Rome </a:t>
            </a:r>
            <a:r>
              <a:rPr lang="it-IT" sz="2400" dirty="0"/>
              <a:t>–</a:t>
            </a:r>
            <a:r>
              <a:rPr sz="2400" dirty="0"/>
              <a:t> Italy</a:t>
            </a:r>
            <a:endParaRPr lang="it-IT" sz="2400" dirty="0"/>
          </a:p>
          <a:p>
            <a:pPr>
              <a:defRPr sz="2800">
                <a:solidFill>
                  <a:srgbClr val="5597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400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EF477F5-F129-C140-AE6B-982C3E05E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8675" y="4560827"/>
            <a:ext cx="946246" cy="94624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3AD08F8-E210-284B-A771-9110777A6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10" y="106018"/>
            <a:ext cx="6419071" cy="4279380"/>
          </a:xfrm>
          <a:prstGeom prst="rect">
            <a:avLst/>
          </a:prstGeom>
        </p:spPr>
      </p:pic>
      <p:pic>
        <p:nvPicPr>
          <p:cNvPr id="6" name="Immagine 5" descr="Immagine che contiene cibo, interno, viola&#10;&#10;Descrizione generata automaticamente">
            <a:extLst>
              <a:ext uri="{FF2B5EF4-FFF2-40B4-BE49-F238E27FC236}">
                <a16:creationId xmlns:a16="http://schemas.microsoft.com/office/drawing/2014/main" id="{6D6EB866-D4B1-3345-B7AF-EF5330BC9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26" y="1643269"/>
            <a:ext cx="3619316" cy="271448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1.png" descr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2751" y="5811535"/>
            <a:ext cx="1834590" cy="853173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/>
          <p:nvPr/>
        </p:nvSpPr>
        <p:spPr>
          <a:xfrm>
            <a:off x="388807" y="285183"/>
            <a:ext cx="3651096" cy="59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3400" b="1">
                <a:solidFill>
                  <a:schemeClr val="accent5"/>
                </a:solidFill>
              </a:defRPr>
            </a:lvl1pPr>
          </a:lstStyle>
          <a:p>
            <a:r>
              <a:t>Technical Aspects</a:t>
            </a:r>
          </a:p>
        </p:txBody>
      </p:sp>
      <p:sp>
        <p:nvSpPr>
          <p:cNvPr id="115" name="Shape 115"/>
          <p:cNvSpPr/>
          <p:nvPr/>
        </p:nvSpPr>
        <p:spPr>
          <a:xfrm>
            <a:off x="455071" y="1433149"/>
            <a:ext cx="2936069" cy="421637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 algn="ctr">
              <a:defRPr sz="2100">
                <a:solidFill>
                  <a:schemeClr val="accent5"/>
                </a:solidFill>
              </a:defRPr>
            </a:lvl1pPr>
          </a:lstStyle>
          <a:p>
            <a:r>
              <a:t>RETROGASTRIC TUNNEL</a:t>
            </a:r>
          </a:p>
        </p:txBody>
      </p:sp>
      <p:pic>
        <p:nvPicPr>
          <p:cNvPr id="116" name="image2.tif" descr="Immagine"/>
          <p:cNvPicPr>
            <a:picLocks noChangeAspect="1"/>
          </p:cNvPicPr>
          <p:nvPr/>
        </p:nvPicPr>
        <p:blipFill>
          <a:blip r:embed="rId3"/>
          <a:srcRect l="23622" t="12390" r="19907" b="8050"/>
          <a:stretch>
            <a:fillRect/>
          </a:stretch>
        </p:blipFill>
        <p:spPr>
          <a:xfrm>
            <a:off x="6184267" y="551894"/>
            <a:ext cx="4598856" cy="2182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394" extrusionOk="0">
                <a:moveTo>
                  <a:pt x="3422" y="5"/>
                </a:moveTo>
                <a:cubicBezTo>
                  <a:pt x="3260" y="23"/>
                  <a:pt x="3080" y="90"/>
                  <a:pt x="3041" y="188"/>
                </a:cubicBezTo>
                <a:cubicBezTo>
                  <a:pt x="3002" y="286"/>
                  <a:pt x="2923" y="367"/>
                  <a:pt x="2866" y="367"/>
                </a:cubicBezTo>
                <a:cubicBezTo>
                  <a:pt x="2809" y="367"/>
                  <a:pt x="2749" y="413"/>
                  <a:pt x="2732" y="472"/>
                </a:cubicBezTo>
                <a:cubicBezTo>
                  <a:pt x="2715" y="530"/>
                  <a:pt x="2578" y="614"/>
                  <a:pt x="2429" y="658"/>
                </a:cubicBezTo>
                <a:cubicBezTo>
                  <a:pt x="2279" y="702"/>
                  <a:pt x="2076" y="814"/>
                  <a:pt x="1978" y="907"/>
                </a:cubicBezTo>
                <a:cubicBezTo>
                  <a:pt x="1860" y="1020"/>
                  <a:pt x="1557" y="1088"/>
                  <a:pt x="1078" y="1106"/>
                </a:cubicBezTo>
                <a:lnTo>
                  <a:pt x="354" y="1133"/>
                </a:lnTo>
                <a:lnTo>
                  <a:pt x="177" y="1514"/>
                </a:lnTo>
                <a:lnTo>
                  <a:pt x="0" y="1895"/>
                </a:lnTo>
                <a:lnTo>
                  <a:pt x="125" y="2160"/>
                </a:lnTo>
                <a:cubicBezTo>
                  <a:pt x="237" y="2395"/>
                  <a:pt x="289" y="2415"/>
                  <a:pt x="631" y="2347"/>
                </a:cubicBezTo>
                <a:cubicBezTo>
                  <a:pt x="1138" y="2248"/>
                  <a:pt x="1512" y="2390"/>
                  <a:pt x="1552" y="2700"/>
                </a:cubicBezTo>
                <a:cubicBezTo>
                  <a:pt x="1569" y="2830"/>
                  <a:pt x="1622" y="3058"/>
                  <a:pt x="1669" y="3206"/>
                </a:cubicBezTo>
                <a:cubicBezTo>
                  <a:pt x="1804" y="3631"/>
                  <a:pt x="2197" y="3585"/>
                  <a:pt x="2421" y="3117"/>
                </a:cubicBezTo>
                <a:cubicBezTo>
                  <a:pt x="2516" y="2920"/>
                  <a:pt x="2637" y="2759"/>
                  <a:pt x="2691" y="2759"/>
                </a:cubicBezTo>
                <a:cubicBezTo>
                  <a:pt x="2745" y="2759"/>
                  <a:pt x="2815" y="2705"/>
                  <a:pt x="2845" y="2642"/>
                </a:cubicBezTo>
                <a:cubicBezTo>
                  <a:pt x="2929" y="2467"/>
                  <a:pt x="11179" y="2456"/>
                  <a:pt x="11207" y="2630"/>
                </a:cubicBezTo>
                <a:cubicBezTo>
                  <a:pt x="11223" y="2729"/>
                  <a:pt x="11251" y="2728"/>
                  <a:pt x="11311" y="2623"/>
                </a:cubicBezTo>
                <a:cubicBezTo>
                  <a:pt x="11370" y="2521"/>
                  <a:pt x="11412" y="2518"/>
                  <a:pt x="11456" y="2611"/>
                </a:cubicBezTo>
                <a:cubicBezTo>
                  <a:pt x="11501" y="2703"/>
                  <a:pt x="11557" y="2701"/>
                  <a:pt x="11655" y="2607"/>
                </a:cubicBezTo>
                <a:cubicBezTo>
                  <a:pt x="11757" y="2510"/>
                  <a:pt x="11811" y="2515"/>
                  <a:pt x="11860" y="2619"/>
                </a:cubicBezTo>
                <a:cubicBezTo>
                  <a:pt x="11947" y="2800"/>
                  <a:pt x="12263" y="2797"/>
                  <a:pt x="12350" y="2615"/>
                </a:cubicBezTo>
                <a:cubicBezTo>
                  <a:pt x="12400" y="2509"/>
                  <a:pt x="12450" y="2507"/>
                  <a:pt x="12547" y="2607"/>
                </a:cubicBezTo>
                <a:cubicBezTo>
                  <a:pt x="12690" y="2754"/>
                  <a:pt x="13720" y="2754"/>
                  <a:pt x="13829" y="2607"/>
                </a:cubicBezTo>
                <a:cubicBezTo>
                  <a:pt x="13866" y="2557"/>
                  <a:pt x="13912" y="2560"/>
                  <a:pt x="13930" y="2619"/>
                </a:cubicBezTo>
                <a:cubicBezTo>
                  <a:pt x="13947" y="2678"/>
                  <a:pt x="15360" y="2730"/>
                  <a:pt x="17142" y="2735"/>
                </a:cubicBezTo>
                <a:cubicBezTo>
                  <a:pt x="19850" y="2743"/>
                  <a:pt x="20336" y="2769"/>
                  <a:pt x="20415" y="2918"/>
                </a:cubicBezTo>
                <a:cubicBezTo>
                  <a:pt x="20479" y="3037"/>
                  <a:pt x="20648" y="3099"/>
                  <a:pt x="20944" y="3105"/>
                </a:cubicBezTo>
                <a:cubicBezTo>
                  <a:pt x="21324" y="3112"/>
                  <a:pt x="21392" y="3078"/>
                  <a:pt x="21489" y="2844"/>
                </a:cubicBezTo>
                <a:cubicBezTo>
                  <a:pt x="21600" y="2577"/>
                  <a:pt x="21599" y="2576"/>
                  <a:pt x="21416" y="2218"/>
                </a:cubicBezTo>
                <a:cubicBezTo>
                  <a:pt x="21316" y="2021"/>
                  <a:pt x="21200" y="1843"/>
                  <a:pt x="21158" y="1821"/>
                </a:cubicBezTo>
                <a:cubicBezTo>
                  <a:pt x="21115" y="1800"/>
                  <a:pt x="21040" y="1705"/>
                  <a:pt x="20990" y="1611"/>
                </a:cubicBezTo>
                <a:cubicBezTo>
                  <a:pt x="20941" y="1518"/>
                  <a:pt x="20838" y="1444"/>
                  <a:pt x="20761" y="1444"/>
                </a:cubicBezTo>
                <a:cubicBezTo>
                  <a:pt x="20684" y="1444"/>
                  <a:pt x="20570" y="1367"/>
                  <a:pt x="20508" y="1277"/>
                </a:cubicBezTo>
                <a:cubicBezTo>
                  <a:pt x="20446" y="1186"/>
                  <a:pt x="20157" y="1076"/>
                  <a:pt x="19866" y="1028"/>
                </a:cubicBezTo>
                <a:cubicBezTo>
                  <a:pt x="19575" y="980"/>
                  <a:pt x="19323" y="891"/>
                  <a:pt x="19306" y="833"/>
                </a:cubicBezTo>
                <a:cubicBezTo>
                  <a:pt x="19289" y="775"/>
                  <a:pt x="15908" y="737"/>
                  <a:pt x="11575" y="744"/>
                </a:cubicBezTo>
                <a:lnTo>
                  <a:pt x="3876" y="756"/>
                </a:lnTo>
                <a:lnTo>
                  <a:pt x="3774" y="487"/>
                </a:lnTo>
                <a:cubicBezTo>
                  <a:pt x="3717" y="341"/>
                  <a:pt x="3686" y="173"/>
                  <a:pt x="3703" y="114"/>
                </a:cubicBezTo>
                <a:cubicBezTo>
                  <a:pt x="3732" y="17"/>
                  <a:pt x="3585" y="-13"/>
                  <a:pt x="3422" y="5"/>
                </a:cubicBezTo>
                <a:close/>
                <a:moveTo>
                  <a:pt x="4775" y="5034"/>
                </a:moveTo>
                <a:cubicBezTo>
                  <a:pt x="4532" y="5031"/>
                  <a:pt x="4477" y="5065"/>
                  <a:pt x="4472" y="5236"/>
                </a:cubicBezTo>
                <a:cubicBezTo>
                  <a:pt x="4438" y="6436"/>
                  <a:pt x="4446" y="6491"/>
                  <a:pt x="4744" y="7154"/>
                </a:cubicBezTo>
                <a:cubicBezTo>
                  <a:pt x="4877" y="7452"/>
                  <a:pt x="4986" y="7799"/>
                  <a:pt x="4986" y="7924"/>
                </a:cubicBezTo>
                <a:cubicBezTo>
                  <a:pt x="4986" y="8049"/>
                  <a:pt x="5012" y="8117"/>
                  <a:pt x="5043" y="8076"/>
                </a:cubicBezTo>
                <a:cubicBezTo>
                  <a:pt x="5075" y="8035"/>
                  <a:pt x="5119" y="8100"/>
                  <a:pt x="5140" y="8220"/>
                </a:cubicBezTo>
                <a:cubicBezTo>
                  <a:pt x="5161" y="8339"/>
                  <a:pt x="5224" y="8504"/>
                  <a:pt x="5278" y="8585"/>
                </a:cubicBezTo>
                <a:cubicBezTo>
                  <a:pt x="5335" y="8671"/>
                  <a:pt x="5363" y="8826"/>
                  <a:pt x="5347" y="8955"/>
                </a:cubicBezTo>
                <a:cubicBezTo>
                  <a:pt x="5327" y="9111"/>
                  <a:pt x="5356" y="9200"/>
                  <a:pt x="5443" y="9247"/>
                </a:cubicBezTo>
                <a:cubicBezTo>
                  <a:pt x="5512" y="9285"/>
                  <a:pt x="5553" y="9366"/>
                  <a:pt x="5535" y="9429"/>
                </a:cubicBezTo>
                <a:cubicBezTo>
                  <a:pt x="5516" y="9493"/>
                  <a:pt x="5540" y="9574"/>
                  <a:pt x="5587" y="9612"/>
                </a:cubicBezTo>
                <a:cubicBezTo>
                  <a:pt x="5634" y="9650"/>
                  <a:pt x="5672" y="9800"/>
                  <a:pt x="5672" y="9943"/>
                </a:cubicBezTo>
                <a:cubicBezTo>
                  <a:pt x="5672" y="10085"/>
                  <a:pt x="5715" y="10268"/>
                  <a:pt x="5767" y="10347"/>
                </a:cubicBezTo>
                <a:cubicBezTo>
                  <a:pt x="5989" y="10687"/>
                  <a:pt x="5787" y="10763"/>
                  <a:pt x="4654" y="10767"/>
                </a:cubicBezTo>
                <a:cubicBezTo>
                  <a:pt x="4035" y="10770"/>
                  <a:pt x="3485" y="10772"/>
                  <a:pt x="3432" y="10775"/>
                </a:cubicBezTo>
                <a:cubicBezTo>
                  <a:pt x="3379" y="10778"/>
                  <a:pt x="3305" y="10860"/>
                  <a:pt x="3268" y="10954"/>
                </a:cubicBezTo>
                <a:cubicBezTo>
                  <a:pt x="3231" y="11048"/>
                  <a:pt x="3103" y="11125"/>
                  <a:pt x="2985" y="11125"/>
                </a:cubicBezTo>
                <a:cubicBezTo>
                  <a:pt x="2864" y="11125"/>
                  <a:pt x="2739" y="11203"/>
                  <a:pt x="2698" y="11304"/>
                </a:cubicBezTo>
                <a:cubicBezTo>
                  <a:pt x="2659" y="11403"/>
                  <a:pt x="2579" y="11483"/>
                  <a:pt x="2520" y="11483"/>
                </a:cubicBezTo>
                <a:cubicBezTo>
                  <a:pt x="2452" y="11483"/>
                  <a:pt x="2414" y="11570"/>
                  <a:pt x="2414" y="11717"/>
                </a:cubicBezTo>
                <a:cubicBezTo>
                  <a:pt x="2414" y="11965"/>
                  <a:pt x="2198" y="12353"/>
                  <a:pt x="2118" y="12249"/>
                </a:cubicBezTo>
                <a:cubicBezTo>
                  <a:pt x="2091" y="12215"/>
                  <a:pt x="2069" y="12284"/>
                  <a:pt x="2069" y="12405"/>
                </a:cubicBezTo>
                <a:cubicBezTo>
                  <a:pt x="2069" y="12526"/>
                  <a:pt x="1993" y="12804"/>
                  <a:pt x="1898" y="13020"/>
                </a:cubicBezTo>
                <a:cubicBezTo>
                  <a:pt x="1804" y="13236"/>
                  <a:pt x="1727" y="13463"/>
                  <a:pt x="1727" y="13529"/>
                </a:cubicBezTo>
                <a:cubicBezTo>
                  <a:pt x="1727" y="13595"/>
                  <a:pt x="1794" y="13837"/>
                  <a:pt x="1878" y="14066"/>
                </a:cubicBezTo>
                <a:cubicBezTo>
                  <a:pt x="1992" y="14380"/>
                  <a:pt x="2013" y="14518"/>
                  <a:pt x="1963" y="14622"/>
                </a:cubicBezTo>
                <a:cubicBezTo>
                  <a:pt x="1837" y="14886"/>
                  <a:pt x="1888" y="15510"/>
                  <a:pt x="2069" y="15925"/>
                </a:cubicBezTo>
                <a:cubicBezTo>
                  <a:pt x="2164" y="16141"/>
                  <a:pt x="2241" y="16382"/>
                  <a:pt x="2241" y="16462"/>
                </a:cubicBezTo>
                <a:cubicBezTo>
                  <a:pt x="2241" y="16542"/>
                  <a:pt x="2319" y="16786"/>
                  <a:pt x="2414" y="17002"/>
                </a:cubicBezTo>
                <a:cubicBezTo>
                  <a:pt x="2508" y="17218"/>
                  <a:pt x="2585" y="17459"/>
                  <a:pt x="2585" y="17539"/>
                </a:cubicBezTo>
                <a:cubicBezTo>
                  <a:pt x="2585" y="17707"/>
                  <a:pt x="3279" y="19178"/>
                  <a:pt x="3381" y="19227"/>
                </a:cubicBezTo>
                <a:cubicBezTo>
                  <a:pt x="3482" y="19275"/>
                  <a:pt x="3785" y="19760"/>
                  <a:pt x="3785" y="19873"/>
                </a:cubicBezTo>
                <a:cubicBezTo>
                  <a:pt x="3785" y="19926"/>
                  <a:pt x="3819" y="19970"/>
                  <a:pt x="3862" y="19970"/>
                </a:cubicBezTo>
                <a:cubicBezTo>
                  <a:pt x="3904" y="19970"/>
                  <a:pt x="4046" y="20131"/>
                  <a:pt x="4176" y="20328"/>
                </a:cubicBezTo>
                <a:cubicBezTo>
                  <a:pt x="4306" y="20525"/>
                  <a:pt x="4459" y="20686"/>
                  <a:pt x="4517" y="20686"/>
                </a:cubicBezTo>
                <a:cubicBezTo>
                  <a:pt x="4574" y="20686"/>
                  <a:pt x="4671" y="20764"/>
                  <a:pt x="4733" y="20861"/>
                </a:cubicBezTo>
                <a:cubicBezTo>
                  <a:pt x="4794" y="20957"/>
                  <a:pt x="4895" y="21041"/>
                  <a:pt x="4958" y="21044"/>
                </a:cubicBezTo>
                <a:cubicBezTo>
                  <a:pt x="5021" y="21047"/>
                  <a:pt x="5136" y="21122"/>
                  <a:pt x="5215" y="21211"/>
                </a:cubicBezTo>
                <a:cubicBezTo>
                  <a:pt x="5547" y="21587"/>
                  <a:pt x="6757" y="21343"/>
                  <a:pt x="7049" y="20841"/>
                </a:cubicBezTo>
                <a:cubicBezTo>
                  <a:pt x="7099" y="20756"/>
                  <a:pt x="7168" y="20686"/>
                  <a:pt x="7204" y="20686"/>
                </a:cubicBezTo>
                <a:cubicBezTo>
                  <a:pt x="7295" y="20686"/>
                  <a:pt x="7673" y="19877"/>
                  <a:pt x="7673" y="19682"/>
                </a:cubicBezTo>
                <a:cubicBezTo>
                  <a:pt x="7673" y="19594"/>
                  <a:pt x="7712" y="19456"/>
                  <a:pt x="7759" y="19375"/>
                </a:cubicBezTo>
                <a:cubicBezTo>
                  <a:pt x="7805" y="19294"/>
                  <a:pt x="7831" y="19185"/>
                  <a:pt x="7816" y="19134"/>
                </a:cubicBezTo>
                <a:cubicBezTo>
                  <a:pt x="7780" y="19012"/>
                  <a:pt x="7930" y="18752"/>
                  <a:pt x="7978" y="18854"/>
                </a:cubicBezTo>
                <a:cubicBezTo>
                  <a:pt x="7999" y="18897"/>
                  <a:pt x="8017" y="18803"/>
                  <a:pt x="8017" y="18644"/>
                </a:cubicBezTo>
                <a:cubicBezTo>
                  <a:pt x="8017" y="18485"/>
                  <a:pt x="8052" y="18221"/>
                  <a:pt x="8094" y="18053"/>
                </a:cubicBezTo>
                <a:cubicBezTo>
                  <a:pt x="8139" y="17874"/>
                  <a:pt x="8172" y="17296"/>
                  <a:pt x="8177" y="16649"/>
                </a:cubicBezTo>
                <a:cubicBezTo>
                  <a:pt x="8184" y="15708"/>
                  <a:pt x="8170" y="15537"/>
                  <a:pt x="8082" y="15439"/>
                </a:cubicBezTo>
                <a:cubicBezTo>
                  <a:pt x="8005" y="15352"/>
                  <a:pt x="7988" y="15218"/>
                  <a:pt x="8006" y="14890"/>
                </a:cubicBezTo>
                <a:cubicBezTo>
                  <a:pt x="8022" y="14596"/>
                  <a:pt x="8002" y="14412"/>
                  <a:pt x="7943" y="14315"/>
                </a:cubicBezTo>
                <a:cubicBezTo>
                  <a:pt x="7895" y="14236"/>
                  <a:pt x="7843" y="13951"/>
                  <a:pt x="7829" y="13681"/>
                </a:cubicBezTo>
                <a:cubicBezTo>
                  <a:pt x="7815" y="13411"/>
                  <a:pt x="7787" y="13133"/>
                  <a:pt x="7766" y="13062"/>
                </a:cubicBezTo>
                <a:cubicBezTo>
                  <a:pt x="7745" y="12991"/>
                  <a:pt x="7756" y="12898"/>
                  <a:pt x="7788" y="12856"/>
                </a:cubicBezTo>
                <a:cubicBezTo>
                  <a:pt x="7821" y="12814"/>
                  <a:pt x="8687" y="12783"/>
                  <a:pt x="9714" y="12786"/>
                </a:cubicBezTo>
                <a:cubicBezTo>
                  <a:pt x="10889" y="12789"/>
                  <a:pt x="11608" y="12745"/>
                  <a:pt x="11652" y="12669"/>
                </a:cubicBezTo>
                <a:cubicBezTo>
                  <a:pt x="11758" y="12485"/>
                  <a:pt x="13981" y="12463"/>
                  <a:pt x="14086" y="12646"/>
                </a:cubicBezTo>
                <a:cubicBezTo>
                  <a:pt x="14179" y="12808"/>
                  <a:pt x="15221" y="12833"/>
                  <a:pt x="15221" y="12673"/>
                </a:cubicBezTo>
                <a:cubicBezTo>
                  <a:pt x="15221" y="12622"/>
                  <a:pt x="15238" y="12491"/>
                  <a:pt x="15257" y="12382"/>
                </a:cubicBezTo>
                <a:cubicBezTo>
                  <a:pt x="15286" y="12235"/>
                  <a:pt x="15266" y="12193"/>
                  <a:pt x="15186" y="12222"/>
                </a:cubicBezTo>
                <a:cubicBezTo>
                  <a:pt x="15112" y="12249"/>
                  <a:pt x="15080" y="12194"/>
                  <a:pt x="15085" y="12051"/>
                </a:cubicBezTo>
                <a:cubicBezTo>
                  <a:pt x="15090" y="11936"/>
                  <a:pt x="15057" y="11841"/>
                  <a:pt x="15013" y="11841"/>
                </a:cubicBezTo>
                <a:cubicBezTo>
                  <a:pt x="14968" y="11841"/>
                  <a:pt x="14915" y="11760"/>
                  <a:pt x="14897" y="11662"/>
                </a:cubicBezTo>
                <a:cubicBezTo>
                  <a:pt x="14879" y="11563"/>
                  <a:pt x="14819" y="11483"/>
                  <a:pt x="14763" y="11483"/>
                </a:cubicBezTo>
                <a:cubicBezTo>
                  <a:pt x="14708" y="11483"/>
                  <a:pt x="14631" y="11403"/>
                  <a:pt x="14592" y="11304"/>
                </a:cubicBezTo>
                <a:cubicBezTo>
                  <a:pt x="14550" y="11197"/>
                  <a:pt x="14425" y="11125"/>
                  <a:pt x="14283" y="11125"/>
                </a:cubicBezTo>
                <a:cubicBezTo>
                  <a:pt x="14153" y="11125"/>
                  <a:pt x="13992" y="11048"/>
                  <a:pt x="13928" y="10954"/>
                </a:cubicBezTo>
                <a:cubicBezTo>
                  <a:pt x="13784" y="10743"/>
                  <a:pt x="13897" y="10752"/>
                  <a:pt x="10509" y="10705"/>
                </a:cubicBezTo>
                <a:cubicBezTo>
                  <a:pt x="8410" y="10676"/>
                  <a:pt x="7703" y="10630"/>
                  <a:pt x="7671" y="10522"/>
                </a:cubicBezTo>
                <a:cubicBezTo>
                  <a:pt x="7645" y="10435"/>
                  <a:pt x="7545" y="10397"/>
                  <a:pt x="7414" y="10429"/>
                </a:cubicBezTo>
                <a:cubicBezTo>
                  <a:pt x="7242" y="10471"/>
                  <a:pt x="7194" y="10439"/>
                  <a:pt x="7172" y="10266"/>
                </a:cubicBezTo>
                <a:cubicBezTo>
                  <a:pt x="7157" y="10145"/>
                  <a:pt x="7093" y="10048"/>
                  <a:pt x="7029" y="10048"/>
                </a:cubicBezTo>
                <a:cubicBezTo>
                  <a:pt x="6962" y="10048"/>
                  <a:pt x="6771" y="9744"/>
                  <a:pt x="6579" y="9332"/>
                </a:cubicBezTo>
                <a:cubicBezTo>
                  <a:pt x="6395" y="8938"/>
                  <a:pt x="6244" y="8650"/>
                  <a:pt x="6244" y="8690"/>
                </a:cubicBezTo>
                <a:cubicBezTo>
                  <a:pt x="6244" y="8731"/>
                  <a:pt x="6205" y="8699"/>
                  <a:pt x="6158" y="8617"/>
                </a:cubicBezTo>
                <a:cubicBezTo>
                  <a:pt x="6111" y="8536"/>
                  <a:pt x="6085" y="8427"/>
                  <a:pt x="6100" y="8375"/>
                </a:cubicBezTo>
                <a:cubicBezTo>
                  <a:pt x="6116" y="8324"/>
                  <a:pt x="6090" y="8250"/>
                  <a:pt x="6043" y="8212"/>
                </a:cubicBezTo>
                <a:cubicBezTo>
                  <a:pt x="5996" y="8174"/>
                  <a:pt x="5957" y="8030"/>
                  <a:pt x="5957" y="7893"/>
                </a:cubicBezTo>
                <a:cubicBezTo>
                  <a:pt x="5957" y="7756"/>
                  <a:pt x="5883" y="7498"/>
                  <a:pt x="5791" y="7321"/>
                </a:cubicBezTo>
                <a:cubicBezTo>
                  <a:pt x="5700" y="7144"/>
                  <a:pt x="5616" y="6894"/>
                  <a:pt x="5605" y="6765"/>
                </a:cubicBezTo>
                <a:cubicBezTo>
                  <a:pt x="5583" y="6496"/>
                  <a:pt x="5449" y="6179"/>
                  <a:pt x="5311" y="6069"/>
                </a:cubicBezTo>
                <a:cubicBezTo>
                  <a:pt x="5257" y="6025"/>
                  <a:pt x="5231" y="5918"/>
                  <a:pt x="5250" y="5816"/>
                </a:cubicBezTo>
                <a:cubicBezTo>
                  <a:pt x="5268" y="5718"/>
                  <a:pt x="5235" y="5504"/>
                  <a:pt x="5177" y="5338"/>
                </a:cubicBezTo>
                <a:cubicBezTo>
                  <a:pt x="5089" y="5084"/>
                  <a:pt x="5025" y="5037"/>
                  <a:pt x="4775" y="503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7" name="Shape 117"/>
          <p:cNvSpPr/>
          <p:nvPr/>
        </p:nvSpPr>
        <p:spPr>
          <a:xfrm>
            <a:off x="7357283" y="3218177"/>
            <a:ext cx="2252781" cy="421637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 algn="ctr">
              <a:defRPr sz="2100">
                <a:solidFill>
                  <a:schemeClr val="accent5"/>
                </a:solidFill>
              </a:defRPr>
            </a:lvl1pPr>
          </a:lstStyle>
          <a:p>
            <a:r>
              <a:t>ONE SIZE FITS ALL</a:t>
            </a:r>
          </a:p>
        </p:txBody>
      </p:sp>
      <p:sp>
        <p:nvSpPr>
          <p:cNvPr id="118" name="Shape 118"/>
          <p:cNvSpPr/>
          <p:nvPr/>
        </p:nvSpPr>
        <p:spPr>
          <a:xfrm>
            <a:off x="567114" y="2558126"/>
            <a:ext cx="595349" cy="5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567114" y="3467100"/>
            <a:ext cx="595349" cy="0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0" name="Shape 120"/>
          <p:cNvSpPr/>
          <p:nvPr/>
        </p:nvSpPr>
        <p:spPr>
          <a:xfrm flipV="1">
            <a:off x="567872" y="1829597"/>
            <a:ext cx="8" cy="1630823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1169829" y="2347307"/>
            <a:ext cx="3336511" cy="421637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 algn="ctr">
              <a:defRPr sz="2100">
                <a:solidFill>
                  <a:schemeClr val="accent5"/>
                </a:solidFill>
              </a:defRPr>
            </a:lvl1pPr>
          </a:lstStyle>
          <a:p>
            <a:r>
              <a:t>PARS FLACCIDA TECHNIQUE</a:t>
            </a:r>
          </a:p>
        </p:txBody>
      </p:sp>
      <p:sp>
        <p:nvSpPr>
          <p:cNvPr id="122" name="Shape 122"/>
          <p:cNvSpPr/>
          <p:nvPr/>
        </p:nvSpPr>
        <p:spPr>
          <a:xfrm>
            <a:off x="1168375" y="3218177"/>
            <a:ext cx="3095335" cy="421637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 algn="ctr">
              <a:defRPr sz="2100">
                <a:solidFill>
                  <a:schemeClr val="accent5"/>
                </a:solidFill>
              </a:defRPr>
            </a:lvl1pPr>
          </a:lstStyle>
          <a:p>
            <a:r>
              <a:t>PERIGASTRIC TECHNIQUE</a:t>
            </a:r>
          </a:p>
        </p:txBody>
      </p:sp>
      <p:sp>
        <p:nvSpPr>
          <p:cNvPr id="123" name="Shape 123"/>
          <p:cNvSpPr/>
          <p:nvPr/>
        </p:nvSpPr>
        <p:spPr>
          <a:xfrm flipH="1" flipV="1">
            <a:off x="560063" y="3453027"/>
            <a:ext cx="1160014" cy="1785332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3502538" y="2509072"/>
            <a:ext cx="1709321" cy="2485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11" h="21600" extrusionOk="0">
                <a:moveTo>
                  <a:pt x="0" y="21600"/>
                </a:moveTo>
                <a:cubicBezTo>
                  <a:pt x="18663" y="11644"/>
                  <a:pt x="21600" y="4444"/>
                  <a:pt x="8810" y="0"/>
                </a:cubicBezTo>
              </a:path>
            </a:pathLst>
          </a:custGeom>
          <a:ln w="127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3628321" y="3455844"/>
            <a:ext cx="1128834" cy="1441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11" h="21600" extrusionOk="0">
                <a:moveTo>
                  <a:pt x="0" y="21600"/>
                </a:moveTo>
                <a:cubicBezTo>
                  <a:pt x="18994" y="9367"/>
                  <a:pt x="21600" y="2167"/>
                  <a:pt x="7817" y="0"/>
                </a:cubicBezTo>
              </a:path>
            </a:pathLst>
          </a:custGeom>
          <a:ln w="127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1405795" y="4737660"/>
            <a:ext cx="2620505" cy="1374137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100">
                <a:solidFill>
                  <a:schemeClr val="accent5"/>
                </a:solidFill>
              </a:defRPr>
            </a:lvl1pPr>
          </a:lstStyle>
          <a:p>
            <a:r>
              <a:t>MEDIALLY TO LATERAL STARTING 4 CM FROM THE EG JUNCTION</a:t>
            </a:r>
          </a:p>
        </p:txBody>
      </p:sp>
    </p:spTree>
    <p:extLst>
      <p:ext uri="{BB962C8B-B14F-4D97-AF65-F5344CB8AC3E}">
        <p14:creationId xmlns:p14="http://schemas.microsoft.com/office/powerpoint/2010/main" val="320666455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1.png" descr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2751" y="5811535"/>
            <a:ext cx="1834590" cy="853173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662706" y="636950"/>
            <a:ext cx="2620507" cy="1691637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100">
                <a:solidFill>
                  <a:schemeClr val="accent5"/>
                </a:solidFill>
              </a:defRPr>
            </a:lvl1pPr>
          </a:lstStyle>
          <a:p>
            <a:r>
              <a:t>GRAB THE RING FROM THE HARD BLUE SIDE ANDD PULL IT OVER THE SLEEVE</a:t>
            </a:r>
          </a:p>
        </p:txBody>
      </p:sp>
      <p:pic>
        <p:nvPicPr>
          <p:cNvPr id="130" name="image3.png" descr="Schermata 2020-09-25 alle 18.15.03.png"/>
          <p:cNvPicPr>
            <a:picLocks noChangeAspect="1"/>
          </p:cNvPicPr>
          <p:nvPr/>
        </p:nvPicPr>
        <p:blipFill>
          <a:blip r:embed="rId3"/>
          <a:srcRect t="5991" b="598"/>
          <a:stretch>
            <a:fillRect/>
          </a:stretch>
        </p:blipFill>
        <p:spPr>
          <a:xfrm>
            <a:off x="375209" y="2848328"/>
            <a:ext cx="5195617" cy="2957605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5184649" y="1067361"/>
            <a:ext cx="1815827" cy="830825"/>
          </a:xfrm>
          <a:prstGeom prst="rightArrow">
            <a:avLst>
              <a:gd name="adj1" fmla="val 32000"/>
              <a:gd name="adj2" fmla="val 91354"/>
            </a:avLst>
          </a:prstGeom>
          <a:solidFill>
            <a:srgbClr val="4EADEA"/>
          </a:solidFill>
          <a:ln w="12700">
            <a:solidFill>
              <a:schemeClr val="accent1"/>
            </a:solidFill>
            <a:miter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32" name="Shape 132"/>
          <p:cNvSpPr/>
          <p:nvPr/>
        </p:nvSpPr>
        <p:spPr>
          <a:xfrm>
            <a:off x="7908793" y="795700"/>
            <a:ext cx="2620507" cy="1374137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100">
                <a:solidFill>
                  <a:schemeClr val="accent5"/>
                </a:solidFill>
              </a:defRPr>
            </a:lvl1pPr>
          </a:lstStyle>
          <a:p>
            <a:r>
              <a:t>CLOSE THE RING OVER THE BOUGIE (36 FR) AT THE FIRS STEP</a:t>
            </a:r>
          </a:p>
        </p:txBody>
      </p:sp>
      <p:pic>
        <p:nvPicPr>
          <p:cNvPr id="133" name="image4.png" descr="Schermata 2020-09-25 alle 18.22.2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200" y="2850944"/>
            <a:ext cx="5181687" cy="29522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710329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1.png" descr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2751" y="5811535"/>
            <a:ext cx="1834590" cy="853173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302175" y="417273"/>
            <a:ext cx="5341562" cy="1691637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100">
                <a:solidFill>
                  <a:schemeClr val="accent5"/>
                </a:solidFill>
              </a:defRPr>
            </a:lvl1pPr>
          </a:lstStyle>
          <a:p>
            <a:r>
              <a:t>THE RING HAS TO BE LEFT IN PLACE IN A LOOSE FASHION (WE DON’T WANT TO CREATE A STRICTURE WICH COULD INCREASE THE PRESSURE AND THE GASTRIC LEAK INCIDENCE)</a:t>
            </a:r>
          </a:p>
        </p:txBody>
      </p:sp>
      <p:sp>
        <p:nvSpPr>
          <p:cNvPr id="137" name="Shape 137"/>
          <p:cNvSpPr/>
          <p:nvPr/>
        </p:nvSpPr>
        <p:spPr>
          <a:xfrm>
            <a:off x="6548262" y="576120"/>
            <a:ext cx="5341568" cy="1056637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100">
                <a:solidFill>
                  <a:schemeClr val="accent5"/>
                </a:solidFill>
              </a:defRPr>
            </a:lvl1pPr>
          </a:lstStyle>
          <a:p>
            <a:r>
              <a:t>REMOVE THE BOUGIE AFTER METHYLENE BLUE TEST AND SECURE THE RING WITH TWO NON-ABSORBABLE SUTURES</a:t>
            </a:r>
          </a:p>
        </p:txBody>
      </p:sp>
      <p:pic>
        <p:nvPicPr>
          <p:cNvPr id="138" name="image5.png" descr="Schermata 2020-09-25 alle 18.31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23" y="2408490"/>
            <a:ext cx="5354266" cy="3424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6.png" descr="Schermata 2020-09-25 alle 18.34.56.png"/>
          <p:cNvPicPr>
            <a:picLocks noChangeAspect="1"/>
          </p:cNvPicPr>
          <p:nvPr/>
        </p:nvPicPr>
        <p:blipFill>
          <a:blip r:embed="rId4"/>
          <a:srcRect r="13529"/>
          <a:stretch>
            <a:fillRect/>
          </a:stretch>
        </p:blipFill>
        <p:spPr>
          <a:xfrm>
            <a:off x="6548669" y="2408581"/>
            <a:ext cx="5340685" cy="34240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649977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89E877-7B55-8242-920D-6F79DC4E9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7DA4A6-36A9-164E-A3DC-67BB81D0D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6F99FB4-CBA6-4840-B7E2-4EC1C6360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0954" y="-1747799"/>
            <a:ext cx="7502187" cy="1061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4704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349731"/>
            <a:ext cx="10515600" cy="1325563"/>
          </a:xfrm>
        </p:spPr>
        <p:txBody>
          <a:bodyPr/>
          <a:lstStyle/>
          <a:p>
            <a:r>
              <a:rPr lang="it-IT" dirty="0" err="1"/>
              <a:t>Banded</a:t>
            </a:r>
            <a:r>
              <a:rPr lang="it-IT" dirty="0"/>
              <a:t> sleeve: results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754" y="7937"/>
            <a:ext cx="946246" cy="946246"/>
          </a:xfrm>
          <a:prstGeom prst="rect">
            <a:avLst/>
          </a:prstGeom>
        </p:spPr>
      </p:pic>
      <p:pic>
        <p:nvPicPr>
          <p:cNvPr id="8" name="image1.png" descr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42" y="5490678"/>
            <a:ext cx="2357887" cy="1177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l="7350" t="21866" r="25975" b="44133"/>
          <a:stretch/>
        </p:blipFill>
        <p:spPr>
          <a:xfrm>
            <a:off x="3968496" y="557784"/>
            <a:ext cx="8129016" cy="233172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/>
          <a:srcRect l="6675" t="37466" r="60100" b="38934"/>
          <a:stretch/>
        </p:blipFill>
        <p:spPr>
          <a:xfrm>
            <a:off x="3282696" y="3182112"/>
            <a:ext cx="8353328" cy="33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8212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349731"/>
            <a:ext cx="10515600" cy="1325563"/>
          </a:xfrm>
        </p:spPr>
        <p:txBody>
          <a:bodyPr/>
          <a:lstStyle/>
          <a:p>
            <a:r>
              <a:rPr lang="it-IT" dirty="0" err="1"/>
              <a:t>Banded</a:t>
            </a:r>
            <a:r>
              <a:rPr lang="it-IT" dirty="0"/>
              <a:t> sleeve: results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754" y="7937"/>
            <a:ext cx="946246" cy="946246"/>
          </a:xfrm>
          <a:prstGeom prst="rect">
            <a:avLst/>
          </a:prstGeom>
        </p:spPr>
      </p:pic>
      <p:pic>
        <p:nvPicPr>
          <p:cNvPr id="8" name="image1.png" descr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046" y="5680683"/>
            <a:ext cx="2357887" cy="1177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l="3900" t="18134" r="23725" b="48133"/>
          <a:stretch/>
        </p:blipFill>
        <p:spPr>
          <a:xfrm>
            <a:off x="128016" y="832104"/>
            <a:ext cx="8823960" cy="231343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/>
          <a:srcRect l="4200" t="28400" r="21925" b="29467"/>
          <a:stretch/>
        </p:blipFill>
        <p:spPr>
          <a:xfrm>
            <a:off x="3105229" y="3434384"/>
            <a:ext cx="9006840" cy="2889504"/>
          </a:xfrm>
          <a:prstGeom prst="rect">
            <a:avLst/>
          </a:prstGeom>
        </p:spPr>
      </p:pic>
      <p:sp>
        <p:nvSpPr>
          <p:cNvPr id="11" name="Rectangle 8"/>
          <p:cNvSpPr/>
          <p:nvPr/>
        </p:nvSpPr>
        <p:spPr>
          <a:xfrm>
            <a:off x="3222793" y="5604088"/>
            <a:ext cx="8563823" cy="412664"/>
          </a:xfrm>
          <a:prstGeom prst="rect">
            <a:avLst/>
          </a:prstGeom>
          <a:solidFill>
            <a:srgbClr val="02D475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28016" y="3309475"/>
            <a:ext cx="28620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Failure to achieve BMI &lt; 35 kg/m2 was more frequent in the group who underwent SG (67.9%), followed by RYGB (29.16%), BRYGB (22.2%), OAGB (9.87%), and none in the BSG group.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320037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1.png" descr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2751" y="5811535"/>
            <a:ext cx="1834590" cy="853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8.png" descr="imag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648" y="0"/>
            <a:ext cx="5388352" cy="2673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754" y="7937"/>
            <a:ext cx="946246" cy="946246"/>
          </a:xfrm>
          <a:prstGeom prst="rect">
            <a:avLst/>
          </a:prstGeom>
        </p:spPr>
      </p:pic>
      <p:pic>
        <p:nvPicPr>
          <p:cNvPr id="6" name="image1.png" descr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046" y="5680683"/>
            <a:ext cx="2357887" cy="1177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8.jpeg" descr="Figura 3 articolo bande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582" y="3026664"/>
            <a:ext cx="7551922" cy="3638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7.jpeg" descr="figura 2 articolo banded.jpg"/>
          <p:cNvPicPr>
            <a:picLocks noChangeAspect="1"/>
          </p:cNvPicPr>
          <p:nvPr/>
        </p:nvPicPr>
        <p:blipFill rotWithShape="1">
          <a:blip r:embed="rId6"/>
          <a:srcRect l="12779" r="12898" b="16694"/>
          <a:stretch/>
        </p:blipFill>
        <p:spPr>
          <a:xfrm>
            <a:off x="200696" y="3583592"/>
            <a:ext cx="5770335" cy="3081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7"/>
          <a:srcRect l="5450" t="26151" r="25175" b="17848"/>
          <a:stretch/>
        </p:blipFill>
        <p:spPr>
          <a:xfrm>
            <a:off x="200696" y="726676"/>
            <a:ext cx="6756868" cy="3067983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57166" y="-350335"/>
            <a:ext cx="7043928" cy="1125347"/>
          </a:xfrm>
        </p:spPr>
        <p:txBody>
          <a:bodyPr>
            <a:normAutofit/>
          </a:bodyPr>
          <a:lstStyle/>
          <a:p>
            <a:pPr algn="l"/>
            <a:r>
              <a:rPr lang="it-IT" sz="4400" dirty="0" err="1"/>
              <a:t>Banded</a:t>
            </a:r>
            <a:r>
              <a:rPr lang="it-IT" sz="4400" dirty="0"/>
              <a:t> sleeve: results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1.png" descr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2751" y="5811535"/>
            <a:ext cx="1834590" cy="853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13.png" descr="Schermata 2020-09-25 alle 17.24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2011041"/>
            <a:ext cx="9880600" cy="4102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5.tif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66" y="171115"/>
            <a:ext cx="4541990" cy="14367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40453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4351" t="22267" r="27100" b="44800"/>
          <a:stretch/>
        </p:blipFill>
        <p:spPr>
          <a:xfrm>
            <a:off x="3328416" y="194606"/>
            <a:ext cx="8763654" cy="236829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349731"/>
            <a:ext cx="10515600" cy="1325563"/>
          </a:xfrm>
        </p:spPr>
        <p:txBody>
          <a:bodyPr/>
          <a:lstStyle/>
          <a:p>
            <a:r>
              <a:rPr lang="it-IT" dirty="0" err="1"/>
              <a:t>Banded</a:t>
            </a:r>
            <a:r>
              <a:rPr lang="it-IT" dirty="0"/>
              <a:t> sleeve: results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5754" y="7937"/>
            <a:ext cx="946246" cy="946246"/>
          </a:xfrm>
          <a:prstGeom prst="rect">
            <a:avLst/>
          </a:prstGeom>
        </p:spPr>
      </p:pic>
      <p:pic>
        <p:nvPicPr>
          <p:cNvPr id="8" name="image1.png" descr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19" y="5680683"/>
            <a:ext cx="2357887" cy="1177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/>
          <a:srcRect l="4200" t="38000" r="26875" b="22400"/>
          <a:stretch/>
        </p:blipFill>
        <p:spPr>
          <a:xfrm>
            <a:off x="3788664" y="3963924"/>
            <a:ext cx="8403336" cy="271576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00584" y="2515033"/>
            <a:ext cx="6275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Adjusted</a:t>
            </a:r>
            <a:r>
              <a:rPr lang="it-IT" dirty="0"/>
              <a:t> %EWL 3 </a:t>
            </a:r>
            <a:r>
              <a:rPr lang="it-IT" dirty="0" err="1"/>
              <a:t>years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surgery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62.3% (95% CI, 56.2–68.5) for SG and 73.9% (95% CI, 67.8–80.0) for BSG </a:t>
            </a:r>
            <a:r>
              <a:rPr lang="en-US" dirty="0"/>
              <a:t>(P = 0.0073). 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6186243" y="252548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At 3 </a:t>
            </a:r>
            <a:r>
              <a:rPr lang="it-IT" dirty="0" err="1"/>
              <a:t>years</a:t>
            </a:r>
            <a:r>
              <a:rPr lang="it-IT" dirty="0"/>
              <a:t>, </a:t>
            </a:r>
            <a:r>
              <a:rPr lang="it-IT" sz="2400" b="1" dirty="0" err="1"/>
              <a:t>adjusted</a:t>
            </a:r>
            <a:r>
              <a:rPr lang="it-IT" sz="2400" b="1" dirty="0"/>
              <a:t> BAROS score </a:t>
            </a:r>
            <a:r>
              <a:rPr lang="it-IT" sz="2400" b="1" dirty="0" err="1"/>
              <a:t>was</a:t>
            </a:r>
            <a:r>
              <a:rPr lang="it-IT" sz="2400" b="1" dirty="0"/>
              <a:t> 1.5 </a:t>
            </a:r>
            <a:r>
              <a:rPr lang="it-IT" sz="2400" b="1" dirty="0" err="1"/>
              <a:t>points</a:t>
            </a:r>
            <a:r>
              <a:rPr lang="it-IT" sz="2400" b="1" dirty="0"/>
              <a:t> </a:t>
            </a:r>
            <a:r>
              <a:rPr lang="it-IT" sz="2400" b="1" dirty="0" err="1"/>
              <a:t>higher</a:t>
            </a:r>
            <a:r>
              <a:rPr lang="it-IT" sz="2400" b="1" dirty="0"/>
              <a:t> </a:t>
            </a:r>
            <a:r>
              <a:rPr lang="it-IT" dirty="0"/>
              <a:t>in BSG (BSG 6.44; SG 4.98; P = 0.0017).</a:t>
            </a:r>
          </a:p>
        </p:txBody>
      </p:sp>
    </p:spTree>
    <p:extLst>
      <p:ext uri="{BB962C8B-B14F-4D97-AF65-F5344CB8AC3E}">
        <p14:creationId xmlns:p14="http://schemas.microsoft.com/office/powerpoint/2010/main" val="12955551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1.png" descr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2751" y="5811535"/>
            <a:ext cx="1834590" cy="853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5.tif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66" y="171115"/>
            <a:ext cx="4541990" cy="1436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57" y="1607866"/>
            <a:ext cx="5976628" cy="525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8448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CFAF82-022D-6646-926E-BFEC7EF32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rgbClr val="FF0000"/>
                </a:solidFill>
              </a:rPr>
              <a:t>Banded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procedures</a:t>
            </a:r>
            <a:r>
              <a:rPr lang="it-IT" dirty="0">
                <a:solidFill>
                  <a:srgbClr val="FF0000"/>
                </a:solidFill>
              </a:rPr>
              <a:t> with the Ring 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4C3D56B-2C1F-9E4E-8A3B-FF91668E2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Personal Series</a:t>
            </a:r>
          </a:p>
          <a:p>
            <a:endParaRPr lang="it-IT" dirty="0"/>
          </a:p>
          <a:p>
            <a:r>
              <a:rPr lang="it-IT" dirty="0"/>
              <a:t>527 BANDED SLEEVES</a:t>
            </a:r>
          </a:p>
          <a:p>
            <a:r>
              <a:rPr lang="it-IT" dirty="0"/>
              <a:t>66   BANDED </a:t>
            </a:r>
            <a:r>
              <a:rPr lang="it-IT" dirty="0" err="1"/>
              <a:t>RYGBs</a:t>
            </a:r>
            <a:endParaRPr lang="it-IT" dirty="0"/>
          </a:p>
          <a:p>
            <a:r>
              <a:rPr lang="it-IT" dirty="0"/>
              <a:t>49   BANDED </a:t>
            </a:r>
            <a:r>
              <a:rPr lang="it-IT" dirty="0" err="1"/>
              <a:t>REDOs</a:t>
            </a:r>
            <a:endParaRPr lang="it-IT" dirty="0"/>
          </a:p>
          <a:p>
            <a:r>
              <a:rPr lang="it-IT"/>
              <a:t>116 </a:t>
            </a:r>
            <a:r>
              <a:rPr lang="it-IT" dirty="0"/>
              <a:t>BANDED </a:t>
            </a:r>
            <a:r>
              <a:rPr lang="it-IT" dirty="0" err="1"/>
              <a:t>OAGBs</a:t>
            </a:r>
            <a:endParaRPr lang="it-IT" dirty="0"/>
          </a:p>
        </p:txBody>
      </p:sp>
      <p:pic>
        <p:nvPicPr>
          <p:cNvPr id="4" name="image2.jpeg" descr="image.jpeg">
            <a:extLst>
              <a:ext uri="{FF2B5EF4-FFF2-40B4-BE49-F238E27FC236}">
                <a16:creationId xmlns:a16="http://schemas.microsoft.com/office/drawing/2014/main" id="{B4A0D40F-7578-5B47-A584-2E7707AA1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859" y="1186069"/>
            <a:ext cx="3316299" cy="2279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07652C6-B0DE-3345-92BE-91F4EFDA9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413" y="1414571"/>
            <a:ext cx="3846102" cy="4351337"/>
          </a:xfrm>
          <a:prstGeom prst="rect">
            <a:avLst/>
          </a:prstGeom>
        </p:spPr>
      </p:pic>
      <p:pic>
        <p:nvPicPr>
          <p:cNvPr id="7" name="Immagine 6" descr="Immagine che contiene dipinto, arte, interno&#10;&#10;Descrizione generata automaticamente">
            <a:extLst>
              <a:ext uri="{FF2B5EF4-FFF2-40B4-BE49-F238E27FC236}">
                <a16:creationId xmlns:a16="http://schemas.microsoft.com/office/drawing/2014/main" id="{E59F67A4-CCD2-E849-9C66-349AA41A2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26" y="4007164"/>
            <a:ext cx="4052153" cy="227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0180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50210" y="-898902"/>
            <a:ext cx="17294875" cy="972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1113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1">
            <a:extLst>
              <a:ext uri="{FF2B5EF4-FFF2-40B4-BE49-F238E27FC236}">
                <a16:creationId xmlns:a16="http://schemas.microsoft.com/office/drawing/2014/main" id="{3097EC88-A394-844B-974F-799388BE7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5888"/>
            <a:ext cx="8713788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389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magine 1">
            <a:extLst>
              <a:ext uri="{FF2B5EF4-FFF2-40B4-BE49-F238E27FC236}">
                <a16:creationId xmlns:a16="http://schemas.microsoft.com/office/drawing/2014/main" id="{2980D9FB-CFE7-A645-B9D8-BA668AEC6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4" y="0"/>
            <a:ext cx="8943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57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1">
            <a:extLst>
              <a:ext uri="{FF2B5EF4-FFF2-40B4-BE49-F238E27FC236}">
                <a16:creationId xmlns:a16="http://schemas.microsoft.com/office/drawing/2014/main" id="{74227173-4E9F-7542-9F78-17ED9F504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33375"/>
            <a:ext cx="7416800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750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magine 1">
            <a:extLst>
              <a:ext uri="{FF2B5EF4-FFF2-40B4-BE49-F238E27FC236}">
                <a16:creationId xmlns:a16="http://schemas.microsoft.com/office/drawing/2014/main" id="{4C6B6590-CD66-CA4D-BDFA-3DFC51AD8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412876"/>
            <a:ext cx="7516813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374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magine 1">
            <a:extLst>
              <a:ext uri="{FF2B5EF4-FFF2-40B4-BE49-F238E27FC236}">
                <a16:creationId xmlns:a16="http://schemas.microsoft.com/office/drawing/2014/main" id="{53623A63-0E3D-9949-AFE0-63FE1A969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692151"/>
            <a:ext cx="854075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852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CFAF82-022D-6646-926E-BFEC7EF32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rgbClr val="FF0000"/>
                </a:solidFill>
              </a:rPr>
              <a:t>Banded</a:t>
            </a:r>
            <a:r>
              <a:rPr lang="it-IT" dirty="0">
                <a:solidFill>
                  <a:srgbClr val="FF0000"/>
                </a:solidFill>
              </a:rPr>
              <a:t> Sleeve CONCLUSIONS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4C3D56B-2C1F-9E4E-8A3B-FF91668E2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ALWAYS!!!</a:t>
            </a:r>
          </a:p>
          <a:p>
            <a:pPr marL="0" indent="0">
              <a:buNone/>
            </a:pPr>
            <a:r>
              <a:rPr lang="it-IT" dirty="0"/>
              <a:t>WHY NOT?</a:t>
            </a:r>
          </a:p>
        </p:txBody>
      </p:sp>
      <p:pic>
        <p:nvPicPr>
          <p:cNvPr id="4" name="image2.jpeg" descr="image.jpeg">
            <a:extLst>
              <a:ext uri="{FF2B5EF4-FFF2-40B4-BE49-F238E27FC236}">
                <a16:creationId xmlns:a16="http://schemas.microsoft.com/office/drawing/2014/main" id="{B4A0D40F-7578-5B47-A584-2E7707AA1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859" y="1186069"/>
            <a:ext cx="3316299" cy="2279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07652C6-B0DE-3345-92BE-91F4EFDA9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413" y="1414571"/>
            <a:ext cx="3846102" cy="4351337"/>
          </a:xfrm>
          <a:prstGeom prst="rect">
            <a:avLst/>
          </a:prstGeom>
        </p:spPr>
      </p:pic>
      <p:pic>
        <p:nvPicPr>
          <p:cNvPr id="7" name="Immagine 6" descr="Immagine che contiene dipinto, arte, interno&#10;&#10;Descrizione generata automaticamente">
            <a:extLst>
              <a:ext uri="{FF2B5EF4-FFF2-40B4-BE49-F238E27FC236}">
                <a16:creationId xmlns:a16="http://schemas.microsoft.com/office/drawing/2014/main" id="{E59F67A4-CCD2-E849-9C66-349AA41A2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26" y="4007164"/>
            <a:ext cx="4052153" cy="227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7779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7" name="Text Box 3"/>
          <p:cNvSpPr txBox="1">
            <a:spLocks noChangeArrowheads="1"/>
          </p:cNvSpPr>
          <p:nvPr/>
        </p:nvSpPr>
        <p:spPr bwMode="auto">
          <a:xfrm>
            <a:off x="2193925" y="1458914"/>
            <a:ext cx="184150" cy="5857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175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762000">
              <a:lnSpc>
                <a:spcPct val="90000"/>
              </a:lnSpc>
              <a:defRPr/>
            </a:pPr>
            <a:endParaRPr lang="fr-FR" sz="3600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3000375" y="1628775"/>
          <a:ext cx="6192838" cy="1714503"/>
        </p:xfrm>
        <a:graphic>
          <a:graphicData uri="http://schemas.openxmlformats.org/drawingml/2006/table">
            <a:tbl>
              <a:tblPr/>
              <a:tblGrid>
                <a:gridCol w="93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4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42" marR="91442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Mean %EWL</a:t>
                      </a:r>
                    </a:p>
                  </a:txBody>
                  <a:tcPr marL="91442" marR="91442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Mean % Weight Regain Pts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(&gt; 50% EWL) at 5 years</a:t>
                      </a:r>
                    </a:p>
                  </a:txBody>
                  <a:tcPr marL="91442" marR="91442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44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42" marR="91442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55-70%</a:t>
                      </a:r>
                    </a:p>
                  </a:txBody>
                  <a:tcPr marL="91442" marR="91442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8-20%</a:t>
                      </a:r>
                    </a:p>
                  </a:txBody>
                  <a:tcPr marL="91442" marR="91442" marT="45696" marB="456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Ovale 2"/>
          <p:cNvSpPr>
            <a:spLocks noChangeArrowheads="1"/>
          </p:cNvSpPr>
          <p:nvPr/>
        </p:nvSpPr>
        <p:spPr bwMode="auto">
          <a:xfrm>
            <a:off x="6816725" y="2276475"/>
            <a:ext cx="1582738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Freccia giù 3"/>
          <p:cNvSpPr>
            <a:spLocks noChangeArrowheads="1"/>
          </p:cNvSpPr>
          <p:nvPr/>
        </p:nvSpPr>
        <p:spPr bwMode="auto">
          <a:xfrm>
            <a:off x="5232401" y="3357563"/>
            <a:ext cx="1655763" cy="64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it-IT" altLang="it-IT">
              <a:solidFill>
                <a:srgbClr val="FF9900"/>
              </a:solidFill>
            </a:endParaRPr>
          </a:p>
        </p:txBody>
      </p:sp>
      <p:sp>
        <p:nvSpPr>
          <p:cNvPr id="26642" name="CasellaDiTesto 4"/>
          <p:cNvSpPr txBox="1">
            <a:spLocks noChangeArrowheads="1"/>
          </p:cNvSpPr>
          <p:nvPr/>
        </p:nvSpPr>
        <p:spPr bwMode="auto">
          <a:xfrm>
            <a:off x="1882776" y="3933825"/>
            <a:ext cx="8785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 sz="1800">
                <a:solidFill>
                  <a:srgbClr val="FFFF00"/>
                </a:solidFill>
              </a:rPr>
              <a:t>Pouch and/or outlet dilatation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400">
                <a:solidFill>
                  <a:schemeClr val="bg1"/>
                </a:solidFill>
              </a:rPr>
              <a:t>Pouch revision and conversion to Banded RYGBP (??)</a:t>
            </a:r>
          </a:p>
        </p:txBody>
      </p:sp>
      <p:pic>
        <p:nvPicPr>
          <p:cNvPr id="26643" name="Immagine 4" descr="Screen Capt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4633913"/>
            <a:ext cx="72009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2063751" y="-315913"/>
            <a:ext cx="8270875" cy="1714501"/>
          </a:xfrm>
          <a:prstGeom prst="rect">
            <a:avLst/>
          </a:prstGeom>
          <a:noFill/>
          <a:ln w="44450" cmpd="thickThin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it-IT" altLang="it-IT" sz="4000" dirty="0"/>
              <a:t> </a:t>
            </a:r>
            <a:endParaRPr lang="fr-FR" altLang="it-IT" sz="40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fr-FR" altLang="it-IT" sz="36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Revisional</a:t>
            </a:r>
            <a:r>
              <a:rPr lang="fr-FR" altLang="it-IT" sz="3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fr-FR" altLang="it-IT" sz="36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Bariatric</a:t>
            </a:r>
            <a:r>
              <a:rPr lang="fr-FR" altLang="it-IT" sz="3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fr-FR" altLang="it-IT" sz="36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Surgery</a:t>
            </a:r>
            <a:r>
              <a:rPr lang="fr-FR" altLang="it-IT" sz="3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for </a:t>
            </a:r>
            <a:r>
              <a:rPr lang="fr-FR" altLang="it-IT" sz="36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Failure</a:t>
            </a:r>
            <a:r>
              <a:rPr lang="fr-FR" altLang="it-IT" sz="3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or </a:t>
            </a:r>
            <a:r>
              <a:rPr lang="fr-FR" altLang="it-IT" sz="36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Weight</a:t>
            </a:r>
            <a:r>
              <a:rPr lang="fr-FR" altLang="it-IT" sz="3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regain  </a:t>
            </a:r>
          </a:p>
        </p:txBody>
      </p:sp>
      <p:pic>
        <p:nvPicPr>
          <p:cNvPr id="26645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0" t="56818" r="13628" b="3409"/>
          <a:stretch>
            <a:fillRect/>
          </a:stretch>
        </p:blipFill>
        <p:spPr bwMode="auto">
          <a:xfrm>
            <a:off x="3000376" y="2276476"/>
            <a:ext cx="9366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e 4"/>
          <p:cNvSpPr>
            <a:spLocks noChangeArrowheads="1"/>
          </p:cNvSpPr>
          <p:nvPr/>
        </p:nvSpPr>
        <p:spPr bwMode="auto">
          <a:xfrm>
            <a:off x="5664200" y="5843589"/>
            <a:ext cx="1295400" cy="4333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54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5175250" cy="5106988"/>
          </a:xfrm>
          <a:prstGeom prst="rect">
            <a:avLst/>
          </a:prstGeom>
          <a:noFill/>
          <a:ln w="635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2476500" y="6477001"/>
            <a:ext cx="8255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it-IT" sz="900">
                <a:solidFill>
                  <a:srgbClr val="FFFFFF"/>
                </a:solidFill>
                <a:sym typeface="Arial" charset="0"/>
              </a:rPr>
              <a:t>Source: </a:t>
            </a:r>
            <a:r>
              <a:rPr lang="en-US" altLang="it-IT" sz="900">
                <a:solidFill>
                  <a:srgbClr val="FFFFFF"/>
                </a:solidFill>
                <a:sym typeface="Arial" charset="0"/>
                <a:hlinkClick r:id="rId4"/>
              </a:rPr>
              <a:t>Clinical Gastroenterology and Hepatology 2011; 9:228-233</a:t>
            </a:r>
            <a:r>
              <a:rPr lang="en-US" altLang="it-IT" sz="900">
                <a:solidFill>
                  <a:srgbClr val="FFFFFF"/>
                </a:solidFill>
                <a:sym typeface="Arial" charset="0"/>
              </a:rPr>
              <a:t> (DOI:10.1016/j.cgh.2010.11.004 )</a:t>
            </a:r>
          </a:p>
        </p:txBody>
      </p:sp>
      <p:sp>
        <p:nvSpPr>
          <p:cNvPr id="24579" name="Rectangle 7"/>
          <p:cNvSpPr>
            <a:spLocks noChangeArrowheads="1"/>
          </p:cNvSpPr>
          <p:nvPr/>
        </p:nvSpPr>
        <p:spPr bwMode="auto">
          <a:xfrm>
            <a:off x="2476500" y="6659564"/>
            <a:ext cx="55562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it-IT" sz="900">
                <a:solidFill>
                  <a:srgbClr val="FFFFFF"/>
                </a:solidFill>
                <a:sym typeface="Arial" charset="0"/>
              </a:rPr>
              <a:t>Copyright © 2011 AGA Institute </a:t>
            </a:r>
            <a:r>
              <a:rPr lang="en-US" altLang="it-IT" sz="900">
                <a:solidFill>
                  <a:srgbClr val="FFFFFF"/>
                </a:solidFill>
                <a:sym typeface="Arial" charset="0"/>
                <a:hlinkClick r:id="rId5"/>
              </a:rPr>
              <a:t>Terms and Conditions</a:t>
            </a:r>
            <a:endParaRPr lang="en-US" altLang="it-IT" sz="900">
              <a:solidFill>
                <a:srgbClr val="FFFFFF"/>
              </a:solidFill>
              <a:sym typeface="Arial" charset="0"/>
            </a:endParaRPr>
          </a:p>
        </p:txBody>
      </p:sp>
      <p:pic>
        <p:nvPicPr>
          <p:cNvPr id="24580" name="Picture 8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6" y="6064250"/>
            <a:ext cx="7080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6705601" y="2895601"/>
            <a:ext cx="485616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chemeClr val="bg1"/>
                </a:solidFill>
                <a:latin typeface="Times New Roman" charset="0"/>
              </a:rPr>
              <a:t>Predicted percentage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chemeClr val="bg1"/>
                </a:solidFill>
                <a:latin typeface="Times New Roman" charset="0"/>
              </a:rPr>
              <a:t>maximal weight lost after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chemeClr val="bg1"/>
                </a:solidFill>
                <a:latin typeface="Times New Roman" charset="0"/>
              </a:rPr>
              <a:t>RYGB that was </a:t>
            </a:r>
            <a:r>
              <a:rPr lang="en-US" altLang="it-IT" sz="2400" u="sng">
                <a:solidFill>
                  <a:schemeClr val="bg1"/>
                </a:solidFill>
                <a:latin typeface="Times New Roman" charset="0"/>
              </a:rPr>
              <a:t>regained</a:t>
            </a:r>
            <a:r>
              <a:rPr lang="en-US" altLang="it-IT" sz="2400">
                <a:solidFill>
                  <a:schemeClr val="bg1"/>
                </a:solidFill>
                <a:latin typeface="Times New Roman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chemeClr val="bg1"/>
                </a:solidFill>
                <a:latin typeface="Times New Roman" charset="0"/>
              </a:rPr>
              <a:t>in 5 years after the procedure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chemeClr val="bg1"/>
                </a:solidFill>
                <a:latin typeface="Times New Roman" charset="0"/>
              </a:rPr>
              <a:t>at different GJ stoma diameters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chemeClr val="bg1"/>
                </a:solidFill>
                <a:latin typeface="Times New Roman" charset="0"/>
              </a:rPr>
              <a:t>based on the linear regression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chemeClr val="bg1"/>
                </a:solidFill>
                <a:latin typeface="Times New Roman" charset="0"/>
              </a:rPr>
              <a:t>model.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4582" name="CasellaDiTesto 1"/>
          <p:cNvSpPr txBox="1">
            <a:spLocks noChangeArrowheads="1"/>
          </p:cNvSpPr>
          <p:nvPr/>
        </p:nvSpPr>
        <p:spPr bwMode="auto">
          <a:xfrm>
            <a:off x="2135188" y="260350"/>
            <a:ext cx="75612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F9900"/>
                </a:solidFill>
              </a:rPr>
              <a:t>Weight regain and stoma diameter</a:t>
            </a:r>
          </a:p>
        </p:txBody>
      </p:sp>
    </p:spTree>
    <p:extLst>
      <p:ext uri="{BB962C8B-B14F-4D97-AF65-F5344CB8AC3E}">
        <p14:creationId xmlns:p14="http://schemas.microsoft.com/office/powerpoint/2010/main" val="2575083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00" y="0"/>
            <a:ext cx="6061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0788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4968" y="-181722"/>
            <a:ext cx="10515600" cy="1325563"/>
          </a:xfrm>
        </p:spPr>
        <p:txBody>
          <a:bodyPr/>
          <a:lstStyle/>
          <a:p>
            <a:r>
              <a:rPr lang="it-IT" dirty="0" err="1"/>
              <a:t>Banded</a:t>
            </a:r>
            <a:r>
              <a:rPr lang="it-IT" dirty="0"/>
              <a:t> sleeve: </a:t>
            </a:r>
            <a:r>
              <a:rPr lang="it-IT" dirty="0" err="1"/>
              <a:t>rationale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5754" y="7937"/>
            <a:ext cx="946246" cy="946246"/>
          </a:xfrm>
          <a:prstGeom prst="rect">
            <a:avLst/>
          </a:prstGeom>
        </p:spPr>
      </p:pic>
      <p:pic>
        <p:nvPicPr>
          <p:cNvPr id="8" name="image1.png" descr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65" y="5407551"/>
            <a:ext cx="2357887" cy="1177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348" y="0"/>
            <a:ext cx="3184652" cy="360299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/>
          <a:srcRect l="5926" t="19333" r="25300" b="41200"/>
          <a:stretch/>
        </p:blipFill>
        <p:spPr>
          <a:xfrm>
            <a:off x="722376" y="705638"/>
            <a:ext cx="8385048" cy="270662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78774" y="3792202"/>
            <a:ext cx="81285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 err="1"/>
              <a:t>Incidence</a:t>
            </a:r>
            <a:r>
              <a:rPr lang="it-IT" sz="3600" dirty="0"/>
              <a:t> of </a:t>
            </a:r>
            <a:r>
              <a:rPr lang="it-IT" sz="3600" dirty="0" err="1"/>
              <a:t>weight</a:t>
            </a:r>
            <a:r>
              <a:rPr lang="it-IT" sz="3600" dirty="0"/>
              <a:t> </a:t>
            </a:r>
            <a:r>
              <a:rPr lang="it-IT" sz="3600" dirty="0" err="1"/>
              <a:t>regain</a:t>
            </a:r>
            <a:r>
              <a:rPr lang="it-IT" sz="3600" dirty="0"/>
              <a:t> </a:t>
            </a:r>
            <a:r>
              <a:rPr lang="it-IT" sz="3600" dirty="0" err="1"/>
              <a:t>was</a:t>
            </a:r>
            <a:r>
              <a:rPr lang="it-IT" sz="3600" dirty="0"/>
              <a:t> 17.6% (n = 2314/13,152; 95% CI 16.9–18.3).</a:t>
            </a:r>
          </a:p>
          <a:p>
            <a:endParaRPr lang="it-IT" sz="3600" dirty="0"/>
          </a:p>
          <a:p>
            <a:r>
              <a:rPr lang="it-IT" sz="3600" dirty="0"/>
              <a:t>                              </a:t>
            </a:r>
            <a:r>
              <a:rPr lang="it-IT" sz="3600" dirty="0">
                <a:solidFill>
                  <a:srgbClr val="FF0000"/>
                </a:solidFill>
              </a:rPr>
              <a:t>Sleeve, 16-29%</a:t>
            </a:r>
          </a:p>
        </p:txBody>
      </p:sp>
    </p:spTree>
    <p:extLst>
      <p:ext uri="{BB962C8B-B14F-4D97-AF65-F5344CB8AC3E}">
        <p14:creationId xmlns:p14="http://schemas.microsoft.com/office/powerpoint/2010/main" val="30760126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2.png" descr="sezione stomaco 2.tiff"/>
          <p:cNvPicPr>
            <a:picLocks noChangeAspect="1"/>
          </p:cNvPicPr>
          <p:nvPr/>
        </p:nvPicPr>
        <p:blipFill>
          <a:blip r:embed="rId2"/>
          <a:srcRect t="6125"/>
          <a:stretch>
            <a:fillRect/>
          </a:stretch>
        </p:blipFill>
        <p:spPr>
          <a:xfrm>
            <a:off x="590554" y="1892225"/>
            <a:ext cx="4599955" cy="3174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2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664" y="1844437"/>
            <a:ext cx="4610890" cy="3169126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/>
          <p:nvPr/>
        </p:nvSpPr>
        <p:spPr>
          <a:xfrm>
            <a:off x="4661377" y="563729"/>
            <a:ext cx="2869239" cy="482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solidFill>
                  <a:srgbClr val="5597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Banding the Sleeve</a:t>
            </a:r>
          </a:p>
        </p:txBody>
      </p:sp>
      <p:pic>
        <p:nvPicPr>
          <p:cNvPr id="101" name="image1.png" descr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2751" y="5811535"/>
            <a:ext cx="1834590" cy="853173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5457597" y="3127718"/>
            <a:ext cx="1270007" cy="703221"/>
          </a:xfrm>
          <a:prstGeom prst="rightArrow">
            <a:avLst>
              <a:gd name="adj1" fmla="val 29474"/>
              <a:gd name="adj2" fmla="val 90723"/>
            </a:avLst>
          </a:prstGeom>
          <a:gradFill>
            <a:gsLst>
              <a:gs pos="0">
                <a:srgbClr val="5F82CB"/>
              </a:gs>
              <a:gs pos="17877">
                <a:srgbClr val="2F61BA"/>
              </a:gs>
              <a:gs pos="27651">
                <a:srgbClr val="3E70CA"/>
              </a:gs>
            </a:gsLst>
            <a:lin ang="5400000"/>
          </a:gradFill>
          <a:ln w="6350">
            <a:solidFill>
              <a:schemeClr val="accent5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4757918" y="5996752"/>
            <a:ext cx="2676159" cy="482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solidFill>
                  <a:srgbClr val="5597E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Technical Aspects</a:t>
            </a:r>
          </a:p>
        </p:txBody>
      </p:sp>
    </p:spTree>
    <p:extLst>
      <p:ext uri="{BB962C8B-B14F-4D97-AF65-F5344CB8AC3E}">
        <p14:creationId xmlns:p14="http://schemas.microsoft.com/office/powerpoint/2010/main" val="343477866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1.png" descr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2751" y="5811535"/>
            <a:ext cx="1834590" cy="853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age3.jpeg" descr="Banded SG 2yrs post opscan0006"/>
          <p:cNvPicPr>
            <a:picLocks noChangeAspect="1"/>
          </p:cNvPicPr>
          <p:nvPr/>
        </p:nvPicPr>
        <p:blipFill>
          <a:blip r:embed="rId3"/>
          <a:srcRect l="7199" t="12455" r="7198" b="25474"/>
          <a:stretch>
            <a:fillRect/>
          </a:stretch>
        </p:blipFill>
        <p:spPr>
          <a:xfrm>
            <a:off x="409301" y="282759"/>
            <a:ext cx="6470011" cy="5315976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909181" y="6071575"/>
            <a:ext cx="6040482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t>High resolution image 3d of a Banded Sleeve Gastrectomy</a:t>
            </a:r>
          </a:p>
        </p:txBody>
      </p:sp>
      <p:pic>
        <p:nvPicPr>
          <p:cNvPr id="108" name="image1.tif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353" y="891600"/>
            <a:ext cx="5246038" cy="40984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07817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1.png" descr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2751" y="5811535"/>
            <a:ext cx="1834590" cy="853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4.jpeg" descr="RING SU SLEEVE R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58" y="453611"/>
            <a:ext cx="4973948" cy="3730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48" y="1304655"/>
            <a:ext cx="5992365" cy="41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337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4124</TotalTime>
  <Words>454</Words>
  <Application>Microsoft Macintosh PowerPoint</Application>
  <PresentationFormat>Widescreen</PresentationFormat>
  <Paragraphs>64</Paragraphs>
  <Slides>26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Banded procedures with the Ring  </vt:lpstr>
      <vt:lpstr>Presentazione standard di PowerPoint</vt:lpstr>
      <vt:lpstr>Presentazione standard di PowerPoint</vt:lpstr>
      <vt:lpstr>Presentazione standard di PowerPoint</vt:lpstr>
      <vt:lpstr>Banded sleeve: rationale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Banded sleeve: results</vt:lpstr>
      <vt:lpstr>Banded sleeve: results</vt:lpstr>
      <vt:lpstr>Banded sleeve: results</vt:lpstr>
      <vt:lpstr>Presentazione standard di PowerPoint</vt:lpstr>
      <vt:lpstr>Banded sleeve: results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Banded Sleeve CONCLUSIONS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Bruno sensi</dc:creator>
  <cp:lastModifiedBy>emanuela bianciardi</cp:lastModifiedBy>
  <cp:revision>80</cp:revision>
  <dcterms:modified xsi:type="dcterms:W3CDTF">2024-05-19T07:05:20Z</dcterms:modified>
</cp:coreProperties>
</file>